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charset="0"/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5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5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5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5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6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6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6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6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6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6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6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6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6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6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7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7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7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7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7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7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7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8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8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8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8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8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8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8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8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8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8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9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9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9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9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09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9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9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09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09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09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0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0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0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0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0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0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0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0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0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0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1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1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1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1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1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1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1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1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1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1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2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2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2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2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2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2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2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2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2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2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3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3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3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3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3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3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3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3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3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4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4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4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4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4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4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4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4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4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4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5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5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5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5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5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5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5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5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5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5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6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6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6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6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6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6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6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6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6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6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7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7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7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7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7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7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7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7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7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7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8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8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8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8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8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8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8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8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8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8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9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9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9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9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19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19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19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9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9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19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0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0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0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0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0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0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0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0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0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0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1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1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1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1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1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1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1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1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1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1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2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2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2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2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2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2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2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2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2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2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3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3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3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3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3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3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3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3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3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3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4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4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4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4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4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4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4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4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4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4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5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5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5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5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5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5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5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5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5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5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6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6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6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6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6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6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6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6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6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6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7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7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7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7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7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7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7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7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7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7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8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8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8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8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8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8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8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8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8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8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9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9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9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9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29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29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29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29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29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29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0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30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30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30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30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30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0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30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30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309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31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311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1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313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31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31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316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31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1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31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32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32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32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323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2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32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326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327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328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329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30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331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  <p:sp>
        <p:nvSpPr>
          <p:cNvPr id="233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endParaRPr lang="zh-CN" altLang="en-US" sz="1200" dirty="0"/>
          </a:p>
        </p:txBody>
      </p:sp>
      <p:sp>
        <p:nvSpPr>
          <p:cNvPr id="233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endParaRPr lang="zh-CN" altLang="en-US" sz="1200" dirty="0"/>
          </a:p>
        </p:txBody>
      </p:sp>
      <p:sp>
        <p:nvSpPr>
          <p:cNvPr id="233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33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3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/>
            <a:endParaRPr lang="en-US" altLang="x-none" sz="1200" dirty="0"/>
          </a:p>
        </p:txBody>
      </p:sp>
      <p:sp>
        <p:nvSpPr>
          <p:cNvPr id="233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08929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charset="0"/>
        <a:ea typeface="Arial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标题，两项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/>
              <a:pPr lvl="0"/>
              <a:t>2021/11/15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lvl="0"/>
            <a:fld id="{BB962C8B-B14F-4D97-AF65-F5344CB8AC3E}" type="datetime1">
              <a:rPr lang="zh-CN" altLang="en-US" smtClean="0"/>
              <a:pPr lvl="0"/>
              <a:t>2021/11/15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smtClean="0"/>
              <a:pPr lvl="0"/>
              <a:t>‹#›</a:t>
            </a:fld>
            <a:endParaRPr lang="zh-CN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ksoSlideStyle" descr="#wm#_1_01_100_1100" hidden="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AU" altLang="en-US"/>
          </a:p>
        </p:txBody>
      </p:sp>
      <p:sp>
        <p:nvSpPr>
          <p:cNvPr id="3075" name="Title 3074" descr="#wm#_1_01_100_1100_a_1_28#clear#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393634"/>
          </a:xfrm>
          <a:ln/>
        </p:spPr>
        <p:txBody>
          <a:bodyPr anchor="ctr"/>
          <a:lstStyle/>
          <a:p>
            <a:pPr defTabSz="914400">
              <a:buNone/>
            </a:pPr>
            <a:r>
              <a:rPr lang="en-AU" sz="4400" kern="1200" baseline="0" dirty="0" smtClean="0">
                <a:latin typeface="Arial" charset="0"/>
                <a:ea typeface="Arial" charset="0"/>
              </a:rPr>
              <a:t>ORGANON</a:t>
            </a:r>
            <a:endParaRPr lang="en-AU" sz="4400" kern="1200" baseline="0" dirty="0">
              <a:latin typeface="Arial" charset="0"/>
              <a:ea typeface="Arial" charset="0"/>
            </a:endParaRPr>
          </a:p>
        </p:txBody>
      </p:sp>
      <p:sp>
        <p:nvSpPr>
          <p:cNvPr id="3076" name="Subtitle 3075" descr="#wm#_1_01_100_1100_b_1_51#clear#"/>
          <p:cNvSpPr>
            <a:spLocks noGrp="1"/>
          </p:cNvSpPr>
          <p:nvPr>
            <p:ph type="subTitle" idx="1"/>
          </p:nvPr>
        </p:nvSpPr>
        <p:spPr>
          <a:xfrm>
            <a:off x="1366092" y="2478795"/>
            <a:ext cx="6400800" cy="1311007"/>
          </a:xfrm>
          <a:ln/>
        </p:spPr>
        <p:txBody>
          <a:bodyPr>
            <a:normAutofit fontScale="77500" lnSpcReduction="20000"/>
          </a:bodyPr>
          <a:lstStyle/>
          <a:p>
            <a:pPr defTabSz="914400">
              <a:buNone/>
            </a:pPr>
            <a:r>
              <a:rPr lang="en-AU" sz="4000" u="sng" kern="1200" baseline="0" dirty="0">
                <a:latin typeface="Arial" charset="0"/>
                <a:ea typeface="Arial" charset="0"/>
              </a:rPr>
              <a:t>SYCOSIS</a:t>
            </a:r>
          </a:p>
          <a:p>
            <a:pPr defTabSz="914400">
              <a:buNone/>
            </a:pPr>
            <a:endParaRPr lang="en-AU" sz="3200" kern="1200" baseline="0" dirty="0">
              <a:latin typeface="Arial" charset="0"/>
              <a:ea typeface="Arial" charset="0"/>
            </a:endParaRPr>
          </a:p>
          <a:p>
            <a:pPr defTabSz="914400">
              <a:buNone/>
            </a:pPr>
            <a:r>
              <a:rPr lang="en-AU" sz="3200" kern="1200" baseline="0" dirty="0">
                <a:latin typeface="Arial" charset="0"/>
                <a:ea typeface="Arial" charset="0"/>
              </a:rPr>
              <a:t>                            </a:t>
            </a:r>
            <a:r>
              <a:rPr lang="en-AU" sz="3200" kern="1200" baseline="0" dirty="0" smtClean="0">
                <a:latin typeface="Arial" charset="0"/>
                <a:ea typeface="Arial" charset="0"/>
              </a:rPr>
              <a:t>-</a:t>
            </a:r>
            <a:endParaRPr lang="en-AU" sz="3200" kern="1200" baseline="0" dirty="0">
              <a:latin typeface="Arial" charset="0"/>
              <a:ea typeface="Arial" charset="0"/>
            </a:endParaRPr>
          </a:p>
        </p:txBody>
      </p:sp>
      <p:sp>
        <p:nvSpPr>
          <p:cNvPr id="5" name="Subtitle 3075" descr="#wm#_1_01_100_1100_b_1_51#clear#"/>
          <p:cNvSpPr txBox="1">
            <a:spLocks/>
          </p:cNvSpPr>
          <p:nvPr/>
        </p:nvSpPr>
        <p:spPr>
          <a:xfrm>
            <a:off x="2743200" y="3503364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</a:pPr>
            <a:r>
              <a:rPr lang="en-AU" sz="2000" dirty="0" smtClean="0">
                <a:latin typeface="Arial" charset="0"/>
                <a:ea typeface="Arial" charset="0"/>
              </a:rPr>
              <a:t>By :</a:t>
            </a:r>
          </a:p>
          <a:p>
            <a:pPr>
              <a:buFontTx/>
            </a:pPr>
            <a:r>
              <a:rPr lang="en-AU" sz="2000" dirty="0" err="1" smtClean="0">
                <a:latin typeface="Arial" charset="0"/>
                <a:ea typeface="Arial" charset="0"/>
              </a:rPr>
              <a:t>Dr.</a:t>
            </a:r>
            <a:r>
              <a:rPr lang="en-AU" sz="2000" dirty="0" smtClean="0">
                <a:latin typeface="Arial" charset="0"/>
                <a:ea typeface="Arial" charset="0"/>
              </a:rPr>
              <a:t> </a:t>
            </a:r>
            <a:r>
              <a:rPr lang="en-AU" sz="2000" dirty="0" err="1" smtClean="0">
                <a:latin typeface="Arial" charset="0"/>
                <a:ea typeface="Arial" charset="0"/>
              </a:rPr>
              <a:t>Shinee</a:t>
            </a:r>
            <a:r>
              <a:rPr lang="en-AU" sz="2000" dirty="0" smtClean="0">
                <a:latin typeface="Arial" charset="0"/>
                <a:ea typeface="Arial" charset="0"/>
              </a:rPr>
              <a:t> </a:t>
            </a:r>
            <a:r>
              <a:rPr lang="en-AU" sz="2000" dirty="0" smtClean="0">
                <a:latin typeface="Arial" charset="0"/>
                <a:ea typeface="Arial" charset="0"/>
              </a:rPr>
              <a:t>G.R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Dept.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of Medicine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</a:pPr>
            <a:r>
              <a:rPr lang="en-AU" sz="3200" dirty="0" smtClean="0">
                <a:latin typeface="Arial" charset="0"/>
                <a:ea typeface="Arial" charset="0"/>
              </a:rPr>
              <a:t>.</a:t>
            </a:r>
            <a:endParaRPr lang="en-AU" sz="3200" dirty="0" smtClean="0">
              <a:latin typeface="Arial" charset="0"/>
              <a:ea typeface="Arial" charset="0"/>
            </a:endParaRPr>
          </a:p>
          <a:p>
            <a:pPr>
              <a:buFontTx/>
            </a:pPr>
            <a:endParaRPr lang="en-AU" sz="3200" dirty="0" smtClean="0">
              <a:latin typeface="Arial" charset="0"/>
              <a:ea typeface="Arial" charset="0"/>
            </a:endParaRPr>
          </a:p>
          <a:p>
            <a:pPr>
              <a:buFontTx/>
            </a:pPr>
            <a:r>
              <a:rPr lang="en-AU" sz="3200" dirty="0" smtClean="0">
                <a:latin typeface="Arial" charset="0"/>
                <a:ea typeface="Arial" charset="0"/>
              </a:rPr>
              <a:t>                         </a:t>
            </a:r>
            <a:endParaRPr lang="en-AU" sz="3200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ksoSlideStyle" descr="#wm#_a_01_210_112" hidden="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AU" altLang="en-US"/>
          </a:p>
        </p:txBody>
      </p:sp>
      <p:sp>
        <p:nvSpPr>
          <p:cNvPr id="3075" name="Title 3074" descr="#wm#_a_01_210_112_a_1_1#clear#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AU"/>
              <a:t>SYCOSIS</a:t>
            </a:r>
          </a:p>
        </p:txBody>
      </p:sp>
      <p:sp>
        <p:nvSpPr>
          <p:cNvPr id="3076" name="Content Placeholder 3075" descr="#wm#_a_01_210_112_c_1_607*112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0220" cy="4517390"/>
          </a:xfrm>
        </p:spPr>
        <p:txBody>
          <a:bodyPr/>
          <a:lstStyle/>
          <a:p>
            <a:r>
              <a:rPr lang="en-AU" sz="2400" kern="1200"/>
              <a:t>Hahnemann has recognized three special forms which he has designated as psora,syphilis and sycosis.</a:t>
            </a:r>
          </a:p>
          <a:p>
            <a:r>
              <a:rPr lang="en-AU" sz="2400" kern="1200"/>
              <a:t>Each having its own peculiar type or character by which its sole purpose and effort is to confrom the organism to its nature.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ksoSlideStyle" descr="#wm#_a_01_210_112" hidden="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AU" altLang="en-US"/>
          </a:p>
        </p:txBody>
      </p:sp>
      <p:sp>
        <p:nvSpPr>
          <p:cNvPr id="3075" name="Title 3074" descr="#wm#_a_01_210_112_a_1_1#clear#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AU"/>
              <a:t>INITIAL STAGE</a:t>
            </a:r>
          </a:p>
        </p:txBody>
      </p:sp>
      <p:sp>
        <p:nvSpPr>
          <p:cNvPr id="3076" name="Content Placeholder 3075" descr="#wm#_a_01_210_112_c_1_607*112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2755" cy="4606290"/>
          </a:xfrm>
        </p:spPr>
        <p:txBody>
          <a:bodyPr/>
          <a:lstStyle/>
          <a:p>
            <a:r>
              <a:rPr lang="en-AU" sz="2400" kern="1200"/>
              <a:t>As rule in sycosis very little pain is present,soreness and tenderness,more or less burning at the meatus, scanty discharge,mucopurulent,dirty colored pus,offensive,musty,stale fish.</a:t>
            </a:r>
          </a:p>
          <a:p>
            <a:r>
              <a:rPr lang="en-AU" sz="2400" kern="1200"/>
              <a:t>Incubation period is from 5-10days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ksoSlideStyle" descr="#wm#_a_01_210_112" hidden="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AU" altLang="en-US"/>
          </a:p>
        </p:txBody>
      </p:sp>
      <p:sp>
        <p:nvSpPr>
          <p:cNvPr id="3076" name="Content Placeholder 3075" descr="#wm#_a_01_210_112_c_1_607*1122"/>
          <p:cNvSpPr>
            <a:spLocks noGrp="1"/>
          </p:cNvSpPr>
          <p:nvPr>
            <p:ph sz="quarter" idx="1"/>
          </p:nvPr>
        </p:nvSpPr>
        <p:spPr>
          <a:xfrm>
            <a:off x="457200" y="815340"/>
            <a:ext cx="7788910" cy="5795645"/>
          </a:xfrm>
        </p:spPr>
        <p:txBody>
          <a:bodyPr/>
          <a:lstStyle/>
          <a:p>
            <a:r>
              <a:rPr lang="en-AU" sz="2400" kern="1200"/>
              <a:t>When the discharge is suppressed a secondary stage of the disease develops later affects the internal organ</a:t>
            </a:r>
          </a:p>
          <a:p>
            <a:r>
              <a:rPr lang="en-AU" sz="2400" kern="1200"/>
              <a:t>But  usually within a period of 1 to 3 years it passes into a teritary form, which is not cured may  lost the entire life of the patient.</a:t>
            </a:r>
          </a:p>
          <a:p>
            <a:r>
              <a:rPr lang="en-AU" sz="2400" kern="1200"/>
              <a:t>Give nothing lower than the 30th 1M 10M 50 M and even CM may be needed</a:t>
            </a:r>
          </a:p>
          <a:p>
            <a:endParaRPr lang="en-AU" sz="2400" kern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ksoSlideStyle" descr="#wm#_a_01_210_112" hidden="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AU" altLang="en-US"/>
          </a:p>
        </p:txBody>
      </p:sp>
      <p:sp>
        <p:nvSpPr>
          <p:cNvPr id="3075" name="Title 3074" descr="#wm#_a_01_210_112_a_1_1#clear#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/>
          </a:p>
        </p:txBody>
      </p:sp>
      <p:sp>
        <p:nvSpPr>
          <p:cNvPr id="3076" name="Content Placeholder 3075" descr="#wm#_a_01_210_112_c_1_607*112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60360" cy="4547235"/>
          </a:xfrm>
        </p:spPr>
        <p:txBody>
          <a:bodyPr/>
          <a:lstStyle/>
          <a:p>
            <a:r>
              <a:rPr lang="en-AU" sz="2400" kern="1200"/>
              <a:t>auti sychotic constitutional treatment is the most given the mother before and during the gestation</a:t>
            </a:r>
          </a:p>
          <a:p>
            <a:endParaRPr lang="en-AU" sz="2400" kern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ksoSlideStyle" descr="#wm#_a_01_210_112" hidden="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AU" altLang="en-US"/>
          </a:p>
        </p:txBody>
      </p:sp>
      <p:sp>
        <p:nvSpPr>
          <p:cNvPr id="3076" name="Content Placeholder 3075" descr="#wm#_a_01_210_112_c_1_607*112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60360" cy="4248150"/>
          </a:xfrm>
        </p:spPr>
        <p:txBody>
          <a:bodyPr/>
          <a:lstStyle/>
          <a:p>
            <a:r>
              <a:rPr lang="en-AU" sz="2400" kern="1200"/>
              <a:t>Anemia</a:t>
            </a:r>
          </a:p>
          <a:p>
            <a:r>
              <a:rPr lang="en-AU" sz="2400" kern="1200"/>
              <a:t>catarrhal condition</a:t>
            </a:r>
          </a:p>
          <a:p>
            <a:r>
              <a:rPr lang="en-AU" sz="2400" kern="1200"/>
              <a:t>rheumatism</a:t>
            </a:r>
          </a:p>
          <a:p>
            <a:r>
              <a:rPr lang="en-AU" sz="2400" kern="1200"/>
              <a:t>gout</a:t>
            </a:r>
          </a:p>
          <a:p>
            <a:r>
              <a:rPr lang="en-AU" sz="2400" kern="1200"/>
              <a:t>Bright disease</a:t>
            </a:r>
          </a:p>
          <a:p>
            <a:r>
              <a:rPr lang="en-AU" sz="2400" kern="1200"/>
              <a:t>DM</a:t>
            </a:r>
          </a:p>
          <a:p>
            <a:endParaRPr lang="en-AU" sz="2400" kern="12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177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ORGANON</vt:lpstr>
      <vt:lpstr>SYCOSIS</vt:lpstr>
      <vt:lpstr>INITIAL STAGE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iPhone</dc:creator>
  <cp:lastModifiedBy>New</cp:lastModifiedBy>
  <cp:revision>12</cp:revision>
  <dcterms:created xsi:type="dcterms:W3CDTF">1900-01-01T00:00:00Z</dcterms:created>
  <dcterms:modified xsi:type="dcterms:W3CDTF">2021-11-15T09:37:18Z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3081-9.2.1</vt:lpwstr>
  </property>
</Properties>
</file>